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371ae212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371ae212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371ae212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371ae212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371ae1fda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371ae1fda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371ae1fd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371ae1fd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371ae1fd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371ae1fd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371ae1fd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371ae1fd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371ae1fd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371ae1fd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371ae21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371ae21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371ae212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371ae212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371ae212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371ae212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en.wikipedia.org/wiki/Business_magnate" TargetMode="External"/><Relationship Id="rId4" Type="http://schemas.openxmlformats.org/officeDocument/2006/relationships/hyperlink" Target="https://en.wikipedia.org/wiki/Computer_scientist" TargetMode="External"/><Relationship Id="rId5" Type="http://schemas.openxmlformats.org/officeDocument/2006/relationships/hyperlink" Target="https://en.wikipedia.org/wiki/Internet_entrepreneur" TargetMode="External"/><Relationship Id="rId6" Type="http://schemas.openxmlformats.org/officeDocument/2006/relationships/hyperlink" Target="https://en.wikipedia.org/wiki/Googl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sdsmt.edu"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searchenterpriseai.techtarget.com/definition/expert-system" TargetMode="External"/><Relationship Id="rId4" Type="http://schemas.openxmlformats.org/officeDocument/2006/relationships/hyperlink" Target="https://searchenterpriseai.techtarget.com/definition/machine-vision-computer-vis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167275"/>
            <a:ext cx="2545800" cy="64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Sundar Pichai </a:t>
            </a:r>
            <a:endParaRPr/>
          </a:p>
        </p:txBody>
      </p:sp>
      <p:sp>
        <p:nvSpPr>
          <p:cNvPr id="55" name="Google Shape;55;p13"/>
          <p:cNvSpPr txBox="1"/>
          <p:nvPr>
            <p:ph idx="1" type="body"/>
          </p:nvPr>
        </p:nvSpPr>
        <p:spPr>
          <a:xfrm>
            <a:off x="311700" y="808375"/>
            <a:ext cx="4260300" cy="376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The Economic Times (google images)</a:t>
            </a:r>
            <a:endParaRPr/>
          </a:p>
        </p:txBody>
      </p:sp>
      <p:sp>
        <p:nvSpPr>
          <p:cNvPr id="56" name="Google Shape;56;p13"/>
          <p:cNvSpPr txBox="1"/>
          <p:nvPr>
            <p:ph idx="2" type="body"/>
          </p:nvPr>
        </p:nvSpPr>
        <p:spPr>
          <a:xfrm>
            <a:off x="5045925" y="309450"/>
            <a:ext cx="3912000" cy="4524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b="1" sz="4138">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sz="4138">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sz="4138">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sz="4138">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sz="4938">
                <a:solidFill>
                  <a:schemeClr val="dk1"/>
                </a:solidFill>
                <a:latin typeface="Times New Roman"/>
                <a:ea typeface="Times New Roman"/>
                <a:cs typeface="Times New Roman"/>
                <a:sym typeface="Times New Roman"/>
              </a:rPr>
              <a:t>Jukkalkar Syed Imtiaz</a:t>
            </a:r>
            <a:endParaRPr b="1" sz="4938">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GB" sz="4938">
                <a:solidFill>
                  <a:schemeClr val="dk1"/>
                </a:solidFill>
                <a:latin typeface="Times New Roman"/>
                <a:ea typeface="Times New Roman"/>
                <a:cs typeface="Times New Roman"/>
                <a:sym typeface="Times New Roman"/>
              </a:rPr>
              <a:t>Shri Shivaji College, Chikhli </a:t>
            </a:r>
            <a:endParaRPr b="1" sz="4938">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57" name="Google Shape;57;p13"/>
          <p:cNvSpPr txBox="1"/>
          <p:nvPr/>
        </p:nvSpPr>
        <p:spPr>
          <a:xfrm>
            <a:off x="4572000" y="354100"/>
            <a:ext cx="733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58" name="Google Shape;58;p13"/>
          <p:cNvPicPr preferRelativeResize="0"/>
          <p:nvPr/>
        </p:nvPicPr>
        <p:blipFill>
          <a:blip r:embed="rId3">
            <a:alphaModFix/>
          </a:blip>
          <a:stretch>
            <a:fillRect/>
          </a:stretch>
        </p:blipFill>
        <p:spPr>
          <a:xfrm>
            <a:off x="4920463" y="2272050"/>
            <a:ext cx="1867825" cy="1086700"/>
          </a:xfrm>
          <a:prstGeom prst="rect">
            <a:avLst/>
          </a:prstGeom>
          <a:noFill/>
          <a:ln>
            <a:noFill/>
          </a:ln>
        </p:spPr>
      </p:pic>
      <p:pic>
        <p:nvPicPr>
          <p:cNvPr id="59" name="Google Shape;59;p13"/>
          <p:cNvPicPr preferRelativeResize="0"/>
          <p:nvPr/>
        </p:nvPicPr>
        <p:blipFill>
          <a:blip r:embed="rId4">
            <a:alphaModFix/>
          </a:blip>
          <a:stretch>
            <a:fillRect/>
          </a:stretch>
        </p:blipFill>
        <p:spPr>
          <a:xfrm>
            <a:off x="376350" y="754300"/>
            <a:ext cx="4195649" cy="291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111575"/>
            <a:ext cx="770700" cy="2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520"/>
          </a:p>
        </p:txBody>
      </p:sp>
      <p:sp>
        <p:nvSpPr>
          <p:cNvPr id="127" name="Google Shape;127;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28" name="Google Shape;128;p22"/>
          <p:cNvSpPr txBox="1"/>
          <p:nvPr>
            <p:ph idx="2" type="body"/>
          </p:nvPr>
        </p:nvSpPr>
        <p:spPr>
          <a:xfrm>
            <a:off x="4832400" y="535550"/>
            <a:ext cx="3999900" cy="42843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600">
                <a:solidFill>
                  <a:schemeClr val="dk1"/>
                </a:solidFill>
              </a:rPr>
              <a:t>Larry Page:</a:t>
            </a:r>
            <a:endParaRPr sz="1600">
              <a:solidFill>
                <a:schemeClr val="dk1"/>
              </a:solidFill>
            </a:endParaRPr>
          </a:p>
          <a:p>
            <a:pPr indent="0" lvl="0" marL="0" rtl="0" algn="just">
              <a:spcBef>
                <a:spcPts val="1200"/>
              </a:spcBef>
              <a:spcAft>
                <a:spcPts val="0"/>
              </a:spcAft>
              <a:buNone/>
            </a:pPr>
            <a:r>
              <a:rPr b="1" lang="en-GB" sz="1550">
                <a:solidFill>
                  <a:schemeClr val="dk1"/>
                </a:solidFill>
                <a:highlight>
                  <a:srgbClr val="FFFFFF"/>
                </a:highlight>
              </a:rPr>
              <a:t>Lawrence Edward Page</a:t>
            </a:r>
            <a:r>
              <a:rPr baseline="30000" lang="en-GB" sz="1900">
                <a:solidFill>
                  <a:schemeClr val="dk1"/>
                </a:solidFill>
                <a:highlight>
                  <a:srgbClr val="FFFFFF"/>
                </a:highlight>
              </a:rPr>
              <a:t> </a:t>
            </a:r>
            <a:r>
              <a:rPr lang="en-GB" sz="1550">
                <a:solidFill>
                  <a:schemeClr val="dk1"/>
                </a:solidFill>
                <a:highlight>
                  <a:srgbClr val="FFFFFF"/>
                </a:highlight>
              </a:rPr>
              <a:t>(born March 26, 1973) is an American </a:t>
            </a:r>
            <a:r>
              <a:rPr lang="en-GB" sz="1550">
                <a:solidFill>
                  <a:schemeClr val="dk1"/>
                </a:solidFill>
                <a:highlight>
                  <a:srgbClr val="FFFFFF"/>
                </a:highlight>
                <a:uFill>
                  <a:noFill/>
                </a:uFill>
                <a:hlinkClick r:id="rId3">
                  <a:extLst>
                    <a:ext uri="{A12FA001-AC4F-418D-AE19-62706E023703}">
                      <ahyp:hlinkClr val="tx"/>
                    </a:ext>
                  </a:extLst>
                </a:hlinkClick>
              </a:rPr>
              <a:t>business magnate</a:t>
            </a:r>
            <a:r>
              <a:rPr lang="en-GB" sz="1550">
                <a:solidFill>
                  <a:schemeClr val="dk1"/>
                </a:solidFill>
                <a:highlight>
                  <a:srgbClr val="FFFFFF"/>
                </a:highlight>
              </a:rPr>
              <a:t>, </a:t>
            </a:r>
            <a:r>
              <a:rPr lang="en-GB" sz="1550">
                <a:solidFill>
                  <a:schemeClr val="dk1"/>
                </a:solidFill>
                <a:highlight>
                  <a:srgbClr val="FFFFFF"/>
                </a:highlight>
                <a:uFill>
                  <a:noFill/>
                </a:uFill>
                <a:hlinkClick r:id="rId4">
                  <a:extLst>
                    <a:ext uri="{A12FA001-AC4F-418D-AE19-62706E023703}">
                      <ahyp:hlinkClr val="tx"/>
                    </a:ext>
                  </a:extLst>
                </a:hlinkClick>
              </a:rPr>
              <a:t>computer scientist</a:t>
            </a:r>
            <a:r>
              <a:rPr lang="en-GB" sz="1550">
                <a:solidFill>
                  <a:schemeClr val="dk1"/>
                </a:solidFill>
                <a:highlight>
                  <a:srgbClr val="FFFFFF"/>
                </a:highlight>
              </a:rPr>
              <a:t> and </a:t>
            </a:r>
            <a:r>
              <a:rPr lang="en-GB" sz="1550">
                <a:solidFill>
                  <a:schemeClr val="dk1"/>
                </a:solidFill>
                <a:highlight>
                  <a:srgbClr val="FFFFFF"/>
                </a:highlight>
                <a:uFill>
                  <a:noFill/>
                </a:uFill>
                <a:hlinkClick r:id="rId5">
                  <a:extLst>
                    <a:ext uri="{A12FA001-AC4F-418D-AE19-62706E023703}">
                      <ahyp:hlinkClr val="tx"/>
                    </a:ext>
                  </a:extLst>
                </a:hlinkClick>
              </a:rPr>
              <a:t>Internet entrepreneur</a:t>
            </a:r>
            <a:r>
              <a:rPr lang="en-GB" sz="1550">
                <a:solidFill>
                  <a:schemeClr val="dk1"/>
                </a:solidFill>
                <a:highlight>
                  <a:srgbClr val="FFFFFF"/>
                </a:highlight>
              </a:rPr>
              <a:t>. He is best known as one of the co-founders of </a:t>
            </a:r>
            <a:r>
              <a:rPr lang="en-GB" sz="1550">
                <a:solidFill>
                  <a:schemeClr val="dk1"/>
                </a:solidFill>
                <a:highlight>
                  <a:srgbClr val="FFFFFF"/>
                </a:highlight>
                <a:uFill>
                  <a:noFill/>
                </a:uFill>
                <a:hlinkClick r:id="rId6">
                  <a:extLst>
                    <a:ext uri="{A12FA001-AC4F-418D-AE19-62706E023703}">
                      <ahyp:hlinkClr val="tx"/>
                    </a:ext>
                  </a:extLst>
                </a:hlinkClick>
              </a:rPr>
              <a:t>Google</a:t>
            </a:r>
            <a:r>
              <a:rPr lang="en-GB" sz="1550">
                <a:solidFill>
                  <a:schemeClr val="dk1"/>
                </a:solidFill>
                <a:highlight>
                  <a:srgbClr val="FFFFFF"/>
                </a:highlight>
              </a:rPr>
              <a:t>. </a:t>
            </a:r>
            <a:endParaRPr sz="1550">
              <a:solidFill>
                <a:schemeClr val="dk1"/>
              </a:solidFill>
              <a:highlight>
                <a:srgbClr val="FFFFFF"/>
              </a:highlight>
            </a:endParaRPr>
          </a:p>
          <a:p>
            <a:pPr indent="0" lvl="0" marL="0" rtl="0" algn="just">
              <a:spcBef>
                <a:spcPts val="1200"/>
              </a:spcBef>
              <a:spcAft>
                <a:spcPts val="1200"/>
              </a:spcAft>
              <a:buClr>
                <a:schemeClr val="dk1"/>
              </a:buClr>
              <a:buSzPts val="1100"/>
              <a:buFont typeface="Arial"/>
              <a:buNone/>
            </a:pPr>
            <a:r>
              <a:rPr lang="en-GB" sz="1550">
                <a:solidFill>
                  <a:schemeClr val="dk1"/>
                </a:solidFill>
                <a:highlight>
                  <a:srgbClr val="FFFFFF"/>
                </a:highlight>
              </a:rPr>
              <a:t>(wikipedia)  </a:t>
            </a:r>
            <a:endParaRPr sz="1900">
              <a:solidFill>
                <a:schemeClr val="dk1"/>
              </a:solidFill>
            </a:endParaRPr>
          </a:p>
        </p:txBody>
      </p:sp>
      <p:sp>
        <p:nvSpPr>
          <p:cNvPr id="129" name="Google Shape;129;p22"/>
          <p:cNvSpPr txBox="1"/>
          <p:nvPr/>
        </p:nvSpPr>
        <p:spPr>
          <a:xfrm>
            <a:off x="0" y="535550"/>
            <a:ext cx="4150500" cy="5699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GB" sz="1900">
                <a:solidFill>
                  <a:schemeClr val="dk2"/>
                </a:solidFill>
              </a:rPr>
              <a:t>I</a:t>
            </a:r>
            <a:r>
              <a:rPr lang="en-GB" sz="1900">
                <a:solidFill>
                  <a:schemeClr val="dk1"/>
                </a:solidFill>
              </a:rPr>
              <a:t>n a blog that announced Sunder Pichai’s elevation as CEO of Google Inc, </a:t>
            </a:r>
            <a:r>
              <a:rPr b="1" lang="en-GB" sz="1900">
                <a:solidFill>
                  <a:schemeClr val="dk1"/>
                </a:solidFill>
              </a:rPr>
              <a:t>Larry Page</a:t>
            </a:r>
            <a:r>
              <a:rPr lang="en-GB" sz="1900">
                <a:solidFill>
                  <a:schemeClr val="dk1"/>
                </a:solidFill>
              </a:rPr>
              <a:t> said, </a:t>
            </a:r>
            <a:r>
              <a:rPr lang="en-GB" sz="1900">
                <a:solidFill>
                  <a:schemeClr val="dk1"/>
                </a:solidFill>
                <a:highlight>
                  <a:srgbClr val="FF9900"/>
                </a:highlight>
              </a:rPr>
              <a:t>“We have long believed that over time companies tend to get comfortable doing the same thing, just making incremental changes. But in the technology industry, where revolutionary ideas drive the next big growth areas, you need to a bit uncomfortable to stay relevant.”</a:t>
            </a:r>
            <a:endParaRPr sz="1900">
              <a:solidFill>
                <a:schemeClr val="dk1"/>
              </a:solidFill>
              <a:highlight>
                <a:srgbClr val="FF9900"/>
              </a:highlight>
            </a:endParaRPr>
          </a:p>
          <a:p>
            <a:pPr indent="0" lvl="0" marL="0" rtl="0" algn="just">
              <a:lnSpc>
                <a:spcPct val="115000"/>
              </a:lnSpc>
              <a:spcBef>
                <a:spcPts val="1200"/>
              </a:spcBef>
              <a:spcAft>
                <a:spcPts val="0"/>
              </a:spcAft>
              <a:buNone/>
            </a:pPr>
            <a:r>
              <a:t/>
            </a:r>
            <a:endParaRPr sz="1900">
              <a:solidFill>
                <a:schemeClr val="dk1"/>
              </a:solidFill>
              <a:highlight>
                <a:srgbClr val="FF9900"/>
              </a:highlight>
            </a:endParaRPr>
          </a:p>
          <a:p>
            <a:pPr indent="0" lvl="0" marL="0" rtl="0" algn="just">
              <a:lnSpc>
                <a:spcPct val="115000"/>
              </a:lnSpc>
              <a:spcBef>
                <a:spcPts val="1200"/>
              </a:spcBef>
              <a:spcAft>
                <a:spcPts val="0"/>
              </a:spcAft>
              <a:buNone/>
            </a:pPr>
            <a:r>
              <a:t/>
            </a:r>
            <a:endParaRPr sz="1700">
              <a:solidFill>
                <a:schemeClr val="dk1"/>
              </a:solidFill>
              <a:highlight>
                <a:srgbClr val="FF9900"/>
              </a:highlight>
            </a:endParaRPr>
          </a:p>
          <a:p>
            <a:pPr indent="0" lvl="0" marL="0" rtl="0" algn="just">
              <a:lnSpc>
                <a:spcPct val="115000"/>
              </a:lnSpc>
              <a:spcBef>
                <a:spcPts val="1200"/>
              </a:spcBef>
              <a:spcAft>
                <a:spcPts val="0"/>
              </a:spcAft>
              <a:buNone/>
            </a:pPr>
            <a:r>
              <a:t/>
            </a:r>
            <a:endParaRPr sz="1700">
              <a:solidFill>
                <a:schemeClr val="dk1"/>
              </a:solidFill>
              <a:highlight>
                <a:srgbClr val="FF9900"/>
              </a:highlight>
            </a:endParaRPr>
          </a:p>
          <a:p>
            <a:pPr indent="0" lvl="0" marL="0" rtl="0" algn="just">
              <a:lnSpc>
                <a:spcPct val="115000"/>
              </a:lnSpc>
              <a:spcBef>
                <a:spcPts val="1200"/>
              </a:spcBef>
              <a:spcAft>
                <a:spcPts val="1200"/>
              </a:spcAft>
              <a:buNone/>
            </a:pPr>
            <a:r>
              <a:t/>
            </a:r>
            <a:endParaRPr sz="1700">
              <a:solidFill>
                <a:schemeClr val="dk1"/>
              </a:solidFill>
              <a:highlight>
                <a:srgbClr val="FF99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5" name="Google Shape;13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solidFill>
                <a:schemeClr val="dk1"/>
              </a:solidFill>
            </a:endParaRPr>
          </a:p>
          <a:p>
            <a:pPr indent="0" lvl="0" marL="0" rtl="0" algn="l">
              <a:spcBef>
                <a:spcPts val="1200"/>
              </a:spcBef>
              <a:spcAft>
                <a:spcPts val="0"/>
              </a:spcAft>
              <a:buNone/>
            </a:pPr>
            <a:r>
              <a:t/>
            </a:r>
            <a:endParaRPr sz="1500">
              <a:solidFill>
                <a:schemeClr val="dk1"/>
              </a:solidFill>
            </a:endParaRPr>
          </a:p>
          <a:p>
            <a:pPr indent="0" lvl="0" marL="0" rtl="0" algn="l">
              <a:spcBef>
                <a:spcPts val="1200"/>
              </a:spcBef>
              <a:spcAft>
                <a:spcPts val="0"/>
              </a:spcAft>
              <a:buClr>
                <a:schemeClr val="dk1"/>
              </a:buClr>
              <a:buSzPts val="1100"/>
              <a:buFont typeface="Arial"/>
              <a:buNone/>
            </a:pPr>
            <a:r>
              <a:rPr b="1" lang="en-GB" sz="1500">
                <a:solidFill>
                  <a:schemeClr val="dk1"/>
                </a:solidFill>
              </a:rPr>
              <a:t>Going by the steady innovations that Pichai seems to be leading in google, it is clear that Page’s advice is taken seriously by Pichai and others in technology business.  </a:t>
            </a:r>
            <a:endParaRPr b="1" sz="1500">
              <a:solidFill>
                <a:schemeClr val="dk1"/>
              </a:solidFill>
            </a:endParaRPr>
          </a:p>
          <a:p>
            <a:pPr indent="0" lvl="0" marL="0" rtl="0" algn="l">
              <a:spcBef>
                <a:spcPts val="1200"/>
              </a:spcBef>
              <a:spcAft>
                <a:spcPts val="1200"/>
              </a:spcAft>
              <a:buNone/>
            </a:pPr>
            <a:r>
              <a:t/>
            </a:r>
            <a:endParaRPr/>
          </a:p>
        </p:txBody>
      </p:sp>
      <p:sp>
        <p:nvSpPr>
          <p:cNvPr id="136" name="Google Shape;136;p2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78100"/>
            <a:ext cx="8520600" cy="49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Sundar Pichai </a:t>
            </a:r>
            <a:endParaRPr/>
          </a:p>
          <a:p>
            <a:pPr indent="0" lvl="0" marL="0" rtl="0" algn="l">
              <a:spcBef>
                <a:spcPts val="0"/>
              </a:spcBef>
              <a:spcAft>
                <a:spcPts val="0"/>
              </a:spcAft>
              <a:buNone/>
            </a:pPr>
            <a:r>
              <a:t/>
            </a:r>
            <a:endParaRPr/>
          </a:p>
        </p:txBody>
      </p:sp>
      <p:sp>
        <p:nvSpPr>
          <p:cNvPr id="65" name="Google Shape;65;p14"/>
          <p:cNvSpPr txBox="1"/>
          <p:nvPr>
            <p:ph idx="1" type="body"/>
          </p:nvPr>
        </p:nvSpPr>
        <p:spPr>
          <a:xfrm>
            <a:off x="311700" y="624800"/>
            <a:ext cx="3999900" cy="43233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Clr>
                <a:schemeClr val="dk1"/>
              </a:buClr>
              <a:buSzPct val="78571"/>
              <a:buFont typeface="Arial"/>
              <a:buNone/>
            </a:pPr>
            <a:r>
              <a:rPr b="1" lang="en-GB">
                <a:solidFill>
                  <a:schemeClr val="dk1"/>
                </a:solidFill>
                <a:latin typeface="Times New Roman"/>
                <a:ea typeface="Times New Roman"/>
                <a:cs typeface="Times New Roman"/>
                <a:sym typeface="Times New Roman"/>
              </a:rPr>
              <a:t>Sunder Pichai is currently CEO of Google Inc.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78571"/>
              <a:buFont typeface="Arial"/>
              <a:buNone/>
            </a:pPr>
            <a:r>
              <a:rPr b="1" lang="en-GB">
                <a:solidFill>
                  <a:schemeClr val="dk1"/>
                </a:solidFill>
                <a:latin typeface="Times New Roman"/>
                <a:ea typeface="Times New Roman"/>
                <a:cs typeface="Times New Roman"/>
                <a:sym typeface="Times New Roman"/>
              </a:rPr>
              <a:t>(CEO: Chief Executive Officer)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78571"/>
              <a:buFont typeface="Arial"/>
              <a:buNone/>
            </a:pPr>
            <a:r>
              <a:rPr b="1" lang="en-GB">
                <a:solidFill>
                  <a:schemeClr val="dk1"/>
                </a:solidFill>
                <a:latin typeface="Times New Roman"/>
                <a:ea typeface="Times New Roman"/>
                <a:cs typeface="Times New Roman"/>
                <a:sym typeface="Times New Roman"/>
              </a:rPr>
              <a:t>He made the Chrome Browser a  household name among internet users.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a:solidFill>
                  <a:schemeClr val="dk1"/>
                </a:solidFill>
                <a:latin typeface="Times New Roman"/>
                <a:ea typeface="Times New Roman"/>
                <a:cs typeface="Times New Roman"/>
                <a:sym typeface="Times New Roman"/>
              </a:rPr>
              <a:t>He contributed significantly to aligning Chrome with Android.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a:solidFill>
                  <a:schemeClr val="dk1"/>
                </a:solidFill>
                <a:latin typeface="Times New Roman"/>
                <a:ea typeface="Times New Roman"/>
                <a:cs typeface="Times New Roman"/>
                <a:sym typeface="Times New Roman"/>
              </a:rPr>
              <a:t>b. 12 July,1972, grew up in Madras (Chennai) in Tamil Nadu.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a:solidFill>
                  <a:schemeClr val="dk1"/>
                </a:solidFill>
                <a:latin typeface="Times New Roman"/>
                <a:ea typeface="Times New Roman"/>
                <a:cs typeface="Times New Roman"/>
                <a:sym typeface="Times New Roman"/>
              </a:rPr>
              <a:t>His mother, Laxmi Pichai was a stenographer.</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sz="1291">
                <a:solidFill>
                  <a:schemeClr val="dk1"/>
                </a:solidFill>
                <a:latin typeface="Times New Roman"/>
                <a:ea typeface="Times New Roman"/>
                <a:cs typeface="Times New Roman"/>
                <a:sym typeface="Times New Roman"/>
              </a:rPr>
              <a:t>(stenographer : a person whose job is to transcribe or write down the speeches of others for the sake of maintaining record)</a:t>
            </a:r>
            <a:endParaRPr b="1" sz="1291">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78571"/>
              <a:buFont typeface="Arial"/>
              <a:buNone/>
            </a:pPr>
            <a: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78571"/>
              <a:buFont typeface="Arial"/>
              <a:buNone/>
            </a:pPr>
            <a:r>
              <a:rPr b="1" lang="en-GB">
                <a:solidFill>
                  <a:schemeClr val="dk1"/>
                </a:solidFill>
                <a:latin typeface="Times New Roman"/>
                <a:ea typeface="Times New Roman"/>
                <a:cs typeface="Times New Roman"/>
                <a:sym typeface="Times New Roman"/>
              </a:rPr>
              <a:t>His father, Regunathan Pichai was an electrical engineer.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66" name="Google Shape;66;p14"/>
          <p:cNvSpPr txBox="1"/>
          <p:nvPr>
            <p:ph idx="2" type="body"/>
          </p:nvPr>
        </p:nvSpPr>
        <p:spPr>
          <a:xfrm>
            <a:off x="5250550" y="1278075"/>
            <a:ext cx="3999900" cy="2955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sz="4200">
                <a:solidFill>
                  <a:schemeClr val="dk1"/>
                </a:solidFill>
              </a:rPr>
              <a:t>go</a:t>
            </a:r>
            <a:r>
              <a:rPr b="1" lang="en-GB" sz="4200">
                <a:solidFill>
                  <a:schemeClr val="dk1"/>
                </a:solidFill>
              </a:rPr>
              <a:t>ogle images</a:t>
            </a:r>
            <a:endParaRPr b="1" sz="4200">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67" name="Google Shape;67;p14"/>
          <p:cNvPicPr preferRelativeResize="0"/>
          <p:nvPr/>
        </p:nvPicPr>
        <p:blipFill>
          <a:blip r:embed="rId3">
            <a:alphaModFix/>
          </a:blip>
          <a:stretch>
            <a:fillRect/>
          </a:stretch>
        </p:blipFill>
        <p:spPr>
          <a:xfrm>
            <a:off x="4948350" y="501800"/>
            <a:ext cx="3883950" cy="288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3" name="Google Shape;73;p1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0"/>
              </a:spcAft>
              <a:buNone/>
            </a:pPr>
            <a:r>
              <a:rPr b="1" i="1" lang="en-GB" sz="1750">
                <a:solidFill>
                  <a:schemeClr val="dk1"/>
                </a:solidFill>
                <a:highlight>
                  <a:srgbClr val="FFFFFF"/>
                </a:highlight>
              </a:rPr>
              <a:t>Google Chrome</a:t>
            </a:r>
            <a:r>
              <a:rPr b="1" lang="en-GB" sz="1550">
                <a:solidFill>
                  <a:schemeClr val="dk1"/>
                </a:solidFill>
                <a:highlight>
                  <a:srgbClr val="FFFFFF"/>
                </a:highlight>
              </a:rPr>
              <a:t> is a cross-platform web browser developed by Google. It was first released in 2008 for Microsoft Windows built with free software components.</a:t>
            </a:r>
            <a:endParaRPr b="1" sz="1550">
              <a:solidFill>
                <a:schemeClr val="dk1"/>
              </a:solidFill>
              <a:highlight>
                <a:srgbClr val="FFFFFF"/>
              </a:highlight>
            </a:endParaRPr>
          </a:p>
          <a:p>
            <a:pPr indent="0" lvl="0" marL="0" rtl="0" algn="just">
              <a:spcBef>
                <a:spcPts val="1200"/>
              </a:spcBef>
              <a:spcAft>
                <a:spcPts val="0"/>
              </a:spcAft>
              <a:buNone/>
            </a:pPr>
            <a:r>
              <a:t/>
            </a:r>
            <a:endParaRPr b="1" sz="1550">
              <a:solidFill>
                <a:schemeClr val="dk1"/>
              </a:solidFill>
              <a:highlight>
                <a:srgbClr val="FFFFFF"/>
              </a:highlight>
            </a:endParaRPr>
          </a:p>
          <a:p>
            <a:pPr indent="0" lvl="0" marL="0" rtl="0" algn="just">
              <a:spcBef>
                <a:spcPts val="1200"/>
              </a:spcBef>
              <a:spcAft>
                <a:spcPts val="0"/>
              </a:spcAft>
              <a:buNone/>
            </a:pPr>
            <a:r>
              <a:t/>
            </a:r>
            <a:endParaRPr b="1" sz="1550">
              <a:solidFill>
                <a:schemeClr val="dk1"/>
              </a:solidFill>
              <a:highlight>
                <a:srgbClr val="FFFFFF"/>
              </a:highlight>
            </a:endParaRPr>
          </a:p>
          <a:p>
            <a:pPr indent="0" lvl="0" marL="0" rtl="0" algn="just">
              <a:spcBef>
                <a:spcPts val="1200"/>
              </a:spcBef>
              <a:spcAft>
                <a:spcPts val="0"/>
              </a:spcAft>
              <a:buNone/>
            </a:pPr>
            <a:r>
              <a:t/>
            </a:r>
            <a:endParaRPr b="1" sz="1550">
              <a:solidFill>
                <a:schemeClr val="dk1"/>
              </a:solidFill>
              <a:highlight>
                <a:srgbClr val="FFFFFF"/>
              </a:highlight>
            </a:endParaRPr>
          </a:p>
          <a:p>
            <a:pPr indent="0" lvl="0" marL="0" rtl="0" algn="just">
              <a:spcBef>
                <a:spcPts val="1200"/>
              </a:spcBef>
              <a:spcAft>
                <a:spcPts val="0"/>
              </a:spcAft>
              <a:buNone/>
            </a:pPr>
            <a:r>
              <a:t/>
            </a:r>
            <a:endParaRPr b="1" sz="1550">
              <a:solidFill>
                <a:schemeClr val="dk1"/>
              </a:solidFill>
              <a:highlight>
                <a:srgbClr val="FFFFFF"/>
              </a:highlight>
            </a:endParaRPr>
          </a:p>
          <a:p>
            <a:pPr indent="0" lvl="0" marL="0" rtl="0" algn="just">
              <a:spcBef>
                <a:spcPts val="1200"/>
              </a:spcBef>
              <a:spcAft>
                <a:spcPts val="1200"/>
              </a:spcAft>
              <a:buNone/>
            </a:pPr>
            <a:r>
              <a:rPr b="1" lang="en-GB" sz="1550">
                <a:solidFill>
                  <a:schemeClr val="dk1"/>
                </a:solidFill>
                <a:highlight>
                  <a:srgbClr val="FFFFFF"/>
                </a:highlight>
              </a:rPr>
              <a:t>                         Google images </a:t>
            </a:r>
            <a:endParaRPr b="1" sz="1550">
              <a:solidFill>
                <a:schemeClr val="dk1"/>
              </a:solidFill>
              <a:highlight>
                <a:srgbClr val="FFFFFF"/>
              </a:highlight>
            </a:endParaRPr>
          </a:p>
        </p:txBody>
      </p:sp>
      <p:sp>
        <p:nvSpPr>
          <p:cNvPr id="74" name="Google Shape;74;p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GB" sz="2050">
                <a:solidFill>
                  <a:schemeClr val="dk1"/>
                </a:solidFill>
                <a:highlight>
                  <a:srgbClr val="FFFFFF"/>
                </a:highlight>
                <a:latin typeface="Times New Roman"/>
                <a:ea typeface="Times New Roman"/>
                <a:cs typeface="Times New Roman"/>
                <a:sym typeface="Times New Roman"/>
              </a:rPr>
              <a:t>Android</a:t>
            </a:r>
            <a:r>
              <a:rPr b="1" lang="en-GB" sz="1750">
                <a:solidFill>
                  <a:schemeClr val="dk1"/>
                </a:solidFill>
                <a:highlight>
                  <a:srgbClr val="FFFFFF"/>
                </a:highlight>
                <a:latin typeface="Times New Roman"/>
                <a:ea typeface="Times New Roman"/>
                <a:cs typeface="Times New Roman"/>
                <a:sym typeface="Times New Roman"/>
              </a:rPr>
              <a:t> is a mobile operating system based on a modified version of the Linux kernel and other open source software, designed primarily for touchscreen</a:t>
            </a:r>
            <a:endParaRPr b="1" sz="2100">
              <a:solidFill>
                <a:schemeClr val="dk1"/>
              </a:solidFill>
              <a:latin typeface="Times New Roman"/>
              <a:ea typeface="Times New Roman"/>
              <a:cs typeface="Times New Roman"/>
              <a:sym typeface="Times New Roman"/>
            </a:endParaRPr>
          </a:p>
        </p:txBody>
      </p:sp>
      <p:pic>
        <p:nvPicPr>
          <p:cNvPr id="75" name="Google Shape;75;p15"/>
          <p:cNvPicPr preferRelativeResize="0"/>
          <p:nvPr/>
        </p:nvPicPr>
        <p:blipFill>
          <a:blip r:embed="rId3">
            <a:alphaModFix/>
          </a:blip>
          <a:stretch>
            <a:fillRect/>
          </a:stretch>
        </p:blipFill>
        <p:spPr>
          <a:xfrm>
            <a:off x="1691802" y="2293025"/>
            <a:ext cx="302602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1" name="Google Shape;81;p16"/>
          <p:cNvSpPr txBox="1"/>
          <p:nvPr>
            <p:ph idx="1" type="body"/>
          </p:nvPr>
        </p:nvSpPr>
        <p:spPr>
          <a:xfrm>
            <a:off x="311700" y="445025"/>
            <a:ext cx="4162800" cy="412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1600">
                <a:solidFill>
                  <a:schemeClr val="dk1"/>
                </a:solidFill>
                <a:latin typeface="Times New Roman"/>
                <a:ea typeface="Times New Roman"/>
                <a:cs typeface="Times New Roman"/>
                <a:sym typeface="Times New Roman"/>
              </a:rPr>
              <a:t>His father’s work ethic and and a constant exposure to technology inspired Sunder Pichai. </a:t>
            </a:r>
            <a:endParaRPr b="1"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sz="1600">
                <a:solidFill>
                  <a:schemeClr val="dk1"/>
                </a:solidFill>
                <a:latin typeface="Times New Roman"/>
                <a:ea typeface="Times New Roman"/>
                <a:cs typeface="Times New Roman"/>
                <a:sym typeface="Times New Roman"/>
              </a:rPr>
              <a:t>From a young age he excelled academically and was considered a bright student.  </a:t>
            </a:r>
            <a:endParaRPr b="1"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sz="1600">
                <a:solidFill>
                  <a:schemeClr val="dk1"/>
                </a:solidFill>
                <a:latin typeface="Times New Roman"/>
                <a:ea typeface="Times New Roman"/>
                <a:cs typeface="Times New Roman"/>
                <a:sym typeface="Times New Roman"/>
              </a:rPr>
              <a:t>After his schooling, he joined IIT, Kharagpur and studied </a:t>
            </a:r>
            <a:r>
              <a:rPr b="1" lang="en-GB" sz="1600">
                <a:solidFill>
                  <a:schemeClr val="dk1"/>
                </a:solidFill>
                <a:highlight>
                  <a:srgbClr val="FFFF00"/>
                </a:highlight>
                <a:latin typeface="Times New Roman"/>
                <a:ea typeface="Times New Roman"/>
                <a:cs typeface="Times New Roman"/>
                <a:sym typeface="Times New Roman"/>
              </a:rPr>
              <a:t>Metallurical Engineering. </a:t>
            </a:r>
            <a:endParaRPr b="1" sz="1600">
              <a:solidFill>
                <a:schemeClr val="dk1"/>
              </a:solidFill>
              <a:highlight>
                <a:srgbClr val="FFFF00"/>
              </a:highlight>
              <a:latin typeface="Times New Roman"/>
              <a:ea typeface="Times New Roman"/>
              <a:cs typeface="Times New Roman"/>
              <a:sym typeface="Times New Roman"/>
            </a:endParaRPr>
          </a:p>
          <a:p>
            <a:pPr indent="0" lvl="0" marL="0" rtl="0" algn="l">
              <a:spcBef>
                <a:spcPts val="1200"/>
              </a:spcBef>
              <a:spcAft>
                <a:spcPts val="1200"/>
              </a:spcAft>
              <a:buNone/>
            </a:pPr>
            <a:r>
              <a:rPr b="1" lang="en-GB" sz="1600">
                <a:solidFill>
                  <a:schemeClr val="dk1"/>
                </a:solidFill>
                <a:latin typeface="Times New Roman"/>
                <a:ea typeface="Times New Roman"/>
                <a:cs typeface="Times New Roman"/>
                <a:sym typeface="Times New Roman"/>
              </a:rPr>
              <a:t>Thereafter, he was granted admission to Stanford University in the US. He earned a Master’s degree in Engineering and Materials Science and later, a management degree from the Wharton School of Business. </a:t>
            </a:r>
            <a:r>
              <a:rPr lang="en-GB"/>
              <a:t> </a:t>
            </a:r>
            <a:endParaRPr/>
          </a:p>
        </p:txBody>
      </p:sp>
      <p:sp>
        <p:nvSpPr>
          <p:cNvPr id="82" name="Google Shape;82;p16"/>
          <p:cNvSpPr txBox="1"/>
          <p:nvPr>
            <p:ph idx="2" type="body"/>
          </p:nvPr>
        </p:nvSpPr>
        <p:spPr>
          <a:xfrm>
            <a:off x="4832400" y="445075"/>
            <a:ext cx="3999900" cy="4614900"/>
          </a:xfrm>
          <a:prstGeom prst="rect">
            <a:avLst/>
          </a:prstGeom>
          <a:ln cap="flat" cmpd="sng" w="9525">
            <a:solidFill>
              <a:srgbClr val="FFFF00"/>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l">
              <a:spcBef>
                <a:spcPts val="800"/>
              </a:spcBef>
              <a:spcAft>
                <a:spcPts val="0"/>
              </a:spcAft>
              <a:buNone/>
            </a:pPr>
            <a:r>
              <a:rPr b="1" lang="en-GB" sz="6200">
                <a:solidFill>
                  <a:srgbClr val="202124"/>
                </a:solidFill>
                <a:highlight>
                  <a:srgbClr val="FFFF00"/>
                </a:highlight>
              </a:rPr>
              <a:t>Metal</a:t>
            </a:r>
            <a:r>
              <a:rPr b="1" lang="en-GB" sz="6200">
                <a:solidFill>
                  <a:srgbClr val="202124"/>
                </a:solidFill>
                <a:highlight>
                  <a:srgbClr val="FFFF00"/>
                </a:highlight>
              </a:rPr>
              <a:t>lurgical engineering</a:t>
            </a:r>
            <a:r>
              <a:rPr lang="en-GB" sz="6200">
                <a:solidFill>
                  <a:srgbClr val="202124"/>
                </a:solidFill>
                <a:highlight>
                  <a:srgbClr val="FFFFFF"/>
                </a:highlight>
              </a:rPr>
              <a:t> is the study of metals and how metals can be safely transformed into products that benefit humanity - things such as surgical implants, computer chips, cars, materials for space exploration, and more. </a:t>
            </a:r>
            <a:endParaRPr sz="6200">
              <a:solidFill>
                <a:srgbClr val="202124"/>
              </a:solidFill>
              <a:highlight>
                <a:srgbClr val="FFFFFF"/>
              </a:highlight>
            </a:endParaRPr>
          </a:p>
          <a:p>
            <a:pPr indent="0" lvl="0" marL="0" rtl="0" algn="l">
              <a:lnSpc>
                <a:spcPct val="158000"/>
              </a:lnSpc>
              <a:spcBef>
                <a:spcPts val="0"/>
              </a:spcBef>
              <a:spcAft>
                <a:spcPts val="0"/>
              </a:spcAft>
              <a:buNone/>
            </a:pPr>
            <a:r>
              <a:rPr lang="en-GB" sz="6100">
                <a:solidFill>
                  <a:srgbClr val="202124"/>
                </a:solidFill>
                <a:highlight>
                  <a:srgbClr val="FFFFFF"/>
                </a:highlight>
              </a:rPr>
              <a:t>(</a:t>
            </a:r>
            <a:r>
              <a:rPr lang="en-GB" sz="6050" u="sng">
                <a:solidFill>
                  <a:schemeClr val="hlink"/>
                </a:solidFill>
                <a:highlight>
                  <a:srgbClr val="FFFFFF"/>
                </a:highlight>
                <a:hlinkClick r:id="rId3"/>
              </a:rPr>
              <a:t>https://www.sdsmt.edu</a:t>
            </a:r>
            <a:r>
              <a:rPr lang="en-GB" sz="6050">
                <a:solidFill>
                  <a:srgbClr val="202124"/>
                </a:solidFill>
                <a:highlight>
                  <a:srgbClr val="FFFFFF"/>
                </a:highlight>
              </a:rPr>
              <a:t>.) </a:t>
            </a:r>
            <a:endParaRPr sz="60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4250">
              <a:solidFill>
                <a:srgbClr val="202124"/>
              </a:solidFill>
              <a:highlight>
                <a:srgbClr val="FFFFFF"/>
              </a:highlight>
            </a:endParaRPr>
          </a:p>
          <a:p>
            <a:pPr indent="0" lvl="0" marL="0" rtl="0" algn="l">
              <a:lnSpc>
                <a:spcPct val="158000"/>
              </a:lnSpc>
              <a:spcBef>
                <a:spcPts val="0"/>
              </a:spcBef>
              <a:spcAft>
                <a:spcPts val="0"/>
              </a:spcAft>
              <a:buNone/>
            </a:pPr>
            <a:r>
              <a:t/>
            </a:r>
            <a:endParaRPr sz="4250">
              <a:solidFill>
                <a:srgbClr val="202124"/>
              </a:solidFill>
              <a:highlight>
                <a:srgbClr val="FFFFFF"/>
              </a:highlight>
            </a:endParaRPr>
          </a:p>
          <a:p>
            <a:pPr indent="0" lvl="0" marL="0" rtl="0" algn="l">
              <a:lnSpc>
                <a:spcPct val="158000"/>
              </a:lnSpc>
              <a:spcBef>
                <a:spcPts val="0"/>
              </a:spcBef>
              <a:spcAft>
                <a:spcPts val="0"/>
              </a:spcAft>
              <a:buNone/>
            </a:pPr>
            <a:r>
              <a:t/>
            </a:r>
            <a:endParaRPr sz="4250">
              <a:solidFill>
                <a:srgbClr val="202124"/>
              </a:solidFill>
              <a:highlight>
                <a:srgbClr val="FFFFFF"/>
              </a:highlight>
            </a:endParaRPr>
          </a:p>
          <a:p>
            <a:pPr indent="0" lvl="0" marL="0" rtl="0" algn="l">
              <a:lnSpc>
                <a:spcPct val="158000"/>
              </a:lnSpc>
              <a:spcBef>
                <a:spcPts val="0"/>
              </a:spcBef>
              <a:spcAft>
                <a:spcPts val="0"/>
              </a:spcAft>
              <a:buNone/>
            </a:pPr>
            <a:r>
              <a:t/>
            </a:r>
            <a:endParaRPr sz="4250">
              <a:solidFill>
                <a:srgbClr val="202124"/>
              </a:solidFill>
              <a:highlight>
                <a:srgbClr val="FFFFFF"/>
              </a:highlight>
            </a:endParaRPr>
          </a:p>
          <a:p>
            <a:pPr indent="0" lvl="0" marL="0" rtl="0" algn="l">
              <a:lnSpc>
                <a:spcPct val="158000"/>
              </a:lnSpc>
              <a:spcBef>
                <a:spcPts val="0"/>
              </a:spcBef>
              <a:spcAft>
                <a:spcPts val="0"/>
              </a:spcAft>
              <a:buNone/>
            </a:pPr>
            <a:r>
              <a:t/>
            </a:r>
            <a:endParaRPr sz="4250">
              <a:solidFill>
                <a:srgbClr val="202124"/>
              </a:solidFill>
              <a:highlight>
                <a:srgbClr val="FFFFFF"/>
              </a:highlight>
            </a:endParaRPr>
          </a:p>
          <a:p>
            <a:pPr indent="0" lvl="0" marL="0" rtl="0" algn="l">
              <a:lnSpc>
                <a:spcPct val="158000"/>
              </a:lnSpc>
              <a:spcBef>
                <a:spcPts val="0"/>
              </a:spcBef>
              <a:spcAft>
                <a:spcPts val="0"/>
              </a:spcAft>
              <a:buNone/>
            </a:pPr>
            <a:r>
              <a:t/>
            </a:r>
            <a:endParaRPr sz="4250">
              <a:solidFill>
                <a:srgbClr val="202124"/>
              </a:solidFill>
              <a:highlight>
                <a:srgbClr val="FFFFFF"/>
              </a:highlight>
            </a:endParaRPr>
          </a:p>
          <a:p>
            <a:pPr indent="0" lvl="0" marL="0" rtl="0" algn="l">
              <a:lnSpc>
                <a:spcPct val="158000"/>
              </a:lnSpc>
              <a:spcBef>
                <a:spcPts val="0"/>
              </a:spcBef>
              <a:spcAft>
                <a:spcPts val="0"/>
              </a:spcAft>
              <a:buNone/>
            </a:pPr>
            <a:r>
              <a:t/>
            </a:r>
            <a:endParaRPr sz="4250">
              <a:solidFill>
                <a:srgbClr val="202124"/>
              </a:solidFill>
              <a:highlight>
                <a:srgbClr val="FFFFFF"/>
              </a:highlight>
            </a:endParaRPr>
          </a:p>
          <a:p>
            <a:pPr indent="0" lvl="0" marL="0" rtl="0" algn="l">
              <a:lnSpc>
                <a:spcPct val="158000"/>
              </a:lnSpc>
              <a:spcBef>
                <a:spcPts val="0"/>
              </a:spcBef>
              <a:spcAft>
                <a:spcPts val="0"/>
              </a:spcAft>
              <a:buNone/>
            </a:pPr>
            <a:r>
              <a:t/>
            </a:r>
            <a:endParaRPr sz="4250">
              <a:solidFill>
                <a:srgbClr val="202124"/>
              </a:solidFill>
              <a:highlight>
                <a:srgbClr val="FFFFFF"/>
              </a:highlight>
            </a:endParaRPr>
          </a:p>
          <a:p>
            <a:pPr indent="0" lvl="0" marL="0" rtl="0" algn="l">
              <a:lnSpc>
                <a:spcPct val="158000"/>
              </a:lnSpc>
              <a:spcBef>
                <a:spcPts val="0"/>
              </a:spcBef>
              <a:spcAft>
                <a:spcPts val="0"/>
              </a:spcAft>
              <a:buNone/>
            </a:pPr>
            <a:r>
              <a:rPr lang="en-GB" sz="5850">
                <a:solidFill>
                  <a:srgbClr val="202124"/>
                </a:solidFill>
                <a:highlight>
                  <a:srgbClr val="FFFFFF"/>
                </a:highlight>
              </a:rPr>
              <a:t>content. time.com</a:t>
            </a:r>
            <a:endParaRPr sz="58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lnSpc>
                <a:spcPct val="158000"/>
              </a:lnSpc>
              <a:spcBef>
                <a:spcPts val="0"/>
              </a:spcBef>
              <a:spcAft>
                <a:spcPts val="0"/>
              </a:spcAft>
              <a:buNone/>
            </a:pPr>
            <a:r>
              <a:t/>
            </a:r>
            <a:endParaRPr sz="1250">
              <a:solidFill>
                <a:srgbClr val="202124"/>
              </a:solidFill>
              <a:highlight>
                <a:srgbClr val="FFFFFF"/>
              </a:highlight>
            </a:endParaRPr>
          </a:p>
          <a:p>
            <a:pPr indent="0" lvl="0" marL="0" rtl="0" algn="l">
              <a:spcBef>
                <a:spcPts val="0"/>
              </a:spcBef>
              <a:spcAft>
                <a:spcPts val="1200"/>
              </a:spcAft>
              <a:buClr>
                <a:schemeClr val="dk1"/>
              </a:buClr>
              <a:buSzPct val="61111"/>
              <a:buFont typeface="Arial"/>
              <a:buNone/>
            </a:pPr>
            <a:r>
              <a:t/>
            </a:r>
            <a:endParaRPr b="1" sz="1800">
              <a:solidFill>
                <a:schemeClr val="dk1"/>
              </a:solidFill>
              <a:latin typeface="Times New Roman"/>
              <a:ea typeface="Times New Roman"/>
              <a:cs typeface="Times New Roman"/>
              <a:sym typeface="Times New Roman"/>
            </a:endParaRPr>
          </a:p>
        </p:txBody>
      </p:sp>
      <p:pic>
        <p:nvPicPr>
          <p:cNvPr id="83" name="Google Shape;83;p16"/>
          <p:cNvPicPr preferRelativeResize="0"/>
          <p:nvPr/>
        </p:nvPicPr>
        <p:blipFill>
          <a:blip r:embed="rId4">
            <a:alphaModFix/>
          </a:blip>
          <a:stretch>
            <a:fillRect/>
          </a:stretch>
        </p:blipFill>
        <p:spPr>
          <a:xfrm>
            <a:off x="4920475" y="2258125"/>
            <a:ext cx="3819300" cy="2425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9" name="Google Shape;89;p17"/>
          <p:cNvSpPr txBox="1"/>
          <p:nvPr>
            <p:ph idx="1" type="body"/>
          </p:nvPr>
        </p:nvSpPr>
        <p:spPr>
          <a:xfrm>
            <a:off x="311700" y="1152475"/>
            <a:ext cx="33363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a:solidFill>
                  <a:schemeClr val="dk1"/>
                </a:solidFill>
              </a:rPr>
              <a:t>Initially,  he worked at a company dealing with </a:t>
            </a:r>
            <a:r>
              <a:rPr lang="en-GB">
                <a:solidFill>
                  <a:schemeClr val="dk1"/>
                </a:solidFill>
                <a:highlight>
                  <a:schemeClr val="accent6"/>
                </a:highlight>
              </a:rPr>
              <a:t>semiconductor </a:t>
            </a:r>
            <a:r>
              <a:rPr lang="en-GB">
                <a:solidFill>
                  <a:schemeClr val="dk1"/>
                </a:solidFill>
              </a:rPr>
              <a:t>devices called Applied Materials Inc. </a:t>
            </a:r>
            <a:endParaRPr>
              <a:solidFill>
                <a:schemeClr val="dk1"/>
              </a:solidFill>
            </a:endParaRPr>
          </a:p>
          <a:p>
            <a:pPr indent="0" lvl="0" marL="0" rtl="0" algn="just">
              <a:spcBef>
                <a:spcPts val="1200"/>
              </a:spcBef>
              <a:spcAft>
                <a:spcPts val="1200"/>
              </a:spcAft>
              <a:buNone/>
            </a:pPr>
            <a:r>
              <a:rPr lang="en-GB">
                <a:solidFill>
                  <a:schemeClr val="dk1"/>
                </a:solidFill>
              </a:rPr>
              <a:t>And then as a management consultant for McKinsey &amp; Co. He joined Google in 2004 as a manager for the Google Toolbar, later he took over as vice president of product management, and over saw research and development of consumer products such as iGoogle, Google Toolbar, </a:t>
            </a:r>
            <a:r>
              <a:rPr lang="en-GB">
                <a:solidFill>
                  <a:schemeClr val="dk1"/>
                </a:solidFill>
              </a:rPr>
              <a:t>Desktop</a:t>
            </a:r>
            <a:r>
              <a:rPr lang="en-GB">
                <a:solidFill>
                  <a:schemeClr val="dk1"/>
                </a:solidFill>
              </a:rPr>
              <a:t> Search and Gadgets, Google Pack and Gears. </a:t>
            </a:r>
            <a:endParaRPr>
              <a:solidFill>
                <a:schemeClr val="dk1"/>
              </a:solidFill>
            </a:endParaRPr>
          </a:p>
        </p:txBody>
      </p:sp>
      <p:sp>
        <p:nvSpPr>
          <p:cNvPr id="90" name="Google Shape;90;p17"/>
          <p:cNvSpPr txBox="1"/>
          <p:nvPr>
            <p:ph idx="2" type="body"/>
          </p:nvPr>
        </p:nvSpPr>
        <p:spPr>
          <a:xfrm>
            <a:off x="3819525" y="1152475"/>
            <a:ext cx="5012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sz="1200">
                <a:solidFill>
                  <a:srgbClr val="202124"/>
                </a:solidFill>
                <a:highlight>
                  <a:schemeClr val="accent6"/>
                </a:highlight>
              </a:rPr>
              <a:t>Semiconductors</a:t>
            </a:r>
            <a:r>
              <a:rPr lang="en-GB" sz="1200">
                <a:solidFill>
                  <a:srgbClr val="202124"/>
                </a:solidFill>
                <a:highlight>
                  <a:schemeClr val="accent6"/>
                </a:highlight>
              </a:rPr>
              <a:t> </a:t>
            </a:r>
            <a:r>
              <a:rPr lang="en-GB" sz="1200">
                <a:solidFill>
                  <a:srgbClr val="202124"/>
                </a:solidFill>
                <a:highlight>
                  <a:srgbClr val="FFFFFF"/>
                </a:highlight>
              </a:rPr>
              <a:t>are materials which have a conductivity between conductors (generally metals) and non-conductors or insulators (such as most ceramics). </a:t>
            </a:r>
            <a:r>
              <a:rPr b="1" lang="en-GB" sz="1200">
                <a:solidFill>
                  <a:srgbClr val="202124"/>
                </a:solidFill>
                <a:highlight>
                  <a:srgbClr val="FFFFFF"/>
                </a:highlight>
              </a:rPr>
              <a:t>Semiconductors</a:t>
            </a:r>
            <a:r>
              <a:rPr lang="en-GB" sz="1200">
                <a:solidFill>
                  <a:srgbClr val="202124"/>
                </a:solidFill>
                <a:highlight>
                  <a:srgbClr val="FFFFFF"/>
                </a:highlight>
              </a:rPr>
              <a:t> can be pure elements, such as silicon or germanium, or compounds such as gallium arsenide or cadmium selenide.</a:t>
            </a:r>
            <a:endParaRPr/>
          </a:p>
        </p:txBody>
      </p:sp>
      <p:sp>
        <p:nvSpPr>
          <p:cNvPr id="91" name="Google Shape;91;p17"/>
          <p:cNvSpPr txBox="1"/>
          <p:nvPr/>
        </p:nvSpPr>
        <p:spPr>
          <a:xfrm>
            <a:off x="2425800" y="1872200"/>
            <a:ext cx="579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2" name="Google Shape;92;p17"/>
          <p:cNvSpPr txBox="1"/>
          <p:nvPr/>
        </p:nvSpPr>
        <p:spPr>
          <a:xfrm>
            <a:off x="1628775" y="1543050"/>
            <a:ext cx="5257800" cy="61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3" name="Google Shape;93;p17"/>
          <p:cNvPicPr preferRelativeResize="0"/>
          <p:nvPr/>
        </p:nvPicPr>
        <p:blipFill>
          <a:blip r:embed="rId3">
            <a:alphaModFix/>
          </a:blip>
          <a:stretch>
            <a:fillRect/>
          </a:stretch>
        </p:blipFill>
        <p:spPr>
          <a:xfrm>
            <a:off x="4262450" y="2419350"/>
            <a:ext cx="4071925" cy="2149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9" name="Google Shape;9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a:solidFill>
                <a:schemeClr val="dk1"/>
              </a:solidFill>
            </a:endParaRPr>
          </a:p>
          <a:p>
            <a:pPr indent="0" lvl="0" marL="0" rtl="0" algn="l">
              <a:lnSpc>
                <a:spcPct val="150000"/>
              </a:lnSpc>
              <a:spcBef>
                <a:spcPts val="1200"/>
              </a:spcBef>
              <a:spcAft>
                <a:spcPts val="1200"/>
              </a:spcAft>
              <a:buNone/>
            </a:pPr>
            <a:r>
              <a:rPr b="1" lang="en-GB">
                <a:solidFill>
                  <a:schemeClr val="dk1"/>
                </a:solidFill>
              </a:rPr>
              <a:t>One of his </a:t>
            </a:r>
            <a:r>
              <a:rPr b="1" lang="en-GB">
                <a:solidFill>
                  <a:schemeClr val="dk1"/>
                </a:solidFill>
              </a:rPr>
              <a:t>former</a:t>
            </a:r>
            <a:r>
              <a:rPr b="1" lang="en-GB">
                <a:solidFill>
                  <a:schemeClr val="dk1"/>
                </a:solidFill>
              </a:rPr>
              <a:t> teachers at IIT at Kharagpur says,</a:t>
            </a:r>
            <a:r>
              <a:rPr b="1" lang="en-GB">
                <a:solidFill>
                  <a:schemeClr val="dk1"/>
                </a:solidFill>
                <a:highlight>
                  <a:srgbClr val="F4CCCC"/>
                </a:highlight>
              </a:rPr>
              <a:t> “He was doing work in the field of electronics at a time when no </a:t>
            </a:r>
            <a:r>
              <a:rPr b="1" lang="en-GB">
                <a:solidFill>
                  <a:schemeClr val="dk1"/>
                </a:solidFill>
                <a:highlight>
                  <a:srgbClr val="F4CCCC"/>
                </a:highlight>
              </a:rPr>
              <a:t>separate</a:t>
            </a:r>
            <a:r>
              <a:rPr b="1" lang="en-GB">
                <a:solidFill>
                  <a:schemeClr val="dk1"/>
                </a:solidFill>
                <a:highlight>
                  <a:srgbClr val="F4CCCC"/>
                </a:highlight>
              </a:rPr>
              <a:t> course on electronics </a:t>
            </a:r>
            <a:r>
              <a:rPr b="1" lang="en-GB">
                <a:solidFill>
                  <a:schemeClr val="dk1"/>
                </a:solidFill>
                <a:highlight>
                  <a:srgbClr val="F4CCCC"/>
                </a:highlight>
              </a:rPr>
              <a:t>existed</a:t>
            </a:r>
            <a:r>
              <a:rPr b="1" lang="en-GB">
                <a:solidFill>
                  <a:schemeClr val="dk1"/>
                </a:solidFill>
                <a:highlight>
                  <a:srgbClr val="F4CCCC"/>
                </a:highlight>
              </a:rPr>
              <a:t> in our curriculum. His thesis deals with implanting </a:t>
            </a:r>
            <a:r>
              <a:rPr b="1" lang="en-GB">
                <a:solidFill>
                  <a:schemeClr val="dk1"/>
                </a:solidFill>
                <a:highlight>
                  <a:srgbClr val="F4CCCC"/>
                </a:highlight>
              </a:rPr>
              <a:t>molecules</a:t>
            </a:r>
            <a:r>
              <a:rPr b="1" lang="en-GB">
                <a:solidFill>
                  <a:schemeClr val="dk1"/>
                </a:solidFill>
                <a:highlight>
                  <a:srgbClr val="F4CCCC"/>
                </a:highlight>
              </a:rPr>
              <a:t> of other elements in Silicon Wafers to alter its properties. It was very clear from the beginning that he was </a:t>
            </a:r>
            <a:r>
              <a:rPr b="1" lang="en-GB">
                <a:solidFill>
                  <a:schemeClr val="dk1"/>
                </a:solidFill>
                <a:highlight>
                  <a:srgbClr val="F4CCCC"/>
                </a:highlight>
              </a:rPr>
              <a:t>enthused</a:t>
            </a:r>
            <a:r>
              <a:rPr b="1" lang="en-GB">
                <a:solidFill>
                  <a:schemeClr val="dk1"/>
                </a:solidFill>
                <a:highlight>
                  <a:srgbClr val="F4CCCC"/>
                </a:highlight>
              </a:rPr>
              <a:t> about electronics and material.” </a:t>
            </a:r>
            <a:endParaRPr b="1">
              <a:solidFill>
                <a:schemeClr val="dk1"/>
              </a:solidFill>
              <a:highlight>
                <a:srgbClr val="F4CCCC"/>
              </a:highlight>
            </a:endParaRPr>
          </a:p>
        </p:txBody>
      </p:sp>
      <p:sp>
        <p:nvSpPr>
          <p:cNvPr id="100" name="Google Shape;100;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133875"/>
            <a:ext cx="659100" cy="2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320"/>
          </a:p>
        </p:txBody>
      </p:sp>
      <p:sp>
        <p:nvSpPr>
          <p:cNvPr id="106" name="Google Shape;106;p19"/>
          <p:cNvSpPr txBox="1"/>
          <p:nvPr>
            <p:ph idx="1" type="body"/>
          </p:nvPr>
        </p:nvSpPr>
        <p:spPr>
          <a:xfrm>
            <a:off x="144350" y="494200"/>
            <a:ext cx="3999900" cy="435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rPr>
              <a:t>In 2011, he became senior vice president of Google Chrome and Apps, and was largely responsible for products including:</a:t>
            </a:r>
            <a:endParaRPr b="1">
              <a:solidFill>
                <a:schemeClr val="dk1"/>
              </a:solidFill>
            </a:endParaRPr>
          </a:p>
          <a:p>
            <a:pPr indent="0" lvl="0" marL="0" rtl="0" algn="l">
              <a:spcBef>
                <a:spcPts val="1200"/>
              </a:spcBef>
              <a:spcAft>
                <a:spcPts val="0"/>
              </a:spcAft>
              <a:buNone/>
            </a:pPr>
            <a:r>
              <a:rPr b="1" lang="en-GB">
                <a:solidFill>
                  <a:schemeClr val="dk1"/>
                </a:solidFill>
              </a:rPr>
              <a:t> </a:t>
            </a:r>
            <a:r>
              <a:rPr b="1" lang="en-GB">
                <a:solidFill>
                  <a:schemeClr val="dk1"/>
                </a:solidFill>
                <a:highlight>
                  <a:srgbClr val="F4CCCC"/>
                </a:highlight>
              </a:rPr>
              <a:t>the chrome </a:t>
            </a:r>
            <a:r>
              <a:rPr b="1" lang="en-GB">
                <a:solidFill>
                  <a:schemeClr val="dk1"/>
                </a:solidFill>
                <a:highlight>
                  <a:srgbClr val="F4CCCC"/>
                </a:highlight>
              </a:rPr>
              <a:t>browser</a:t>
            </a:r>
            <a:r>
              <a:rPr b="1" lang="en-GB">
                <a:solidFill>
                  <a:schemeClr val="dk1"/>
                </a:solidFill>
                <a:highlight>
                  <a:srgbClr val="F4CCCC"/>
                </a:highlight>
              </a:rPr>
              <a:t>, an operating system, G-mail, Calender, Google Docs, and Google Drive. In 2016, he was appointed as the Chief Executive Officer(CEO) of Google Inc. </a:t>
            </a:r>
            <a:endParaRPr b="1">
              <a:solidFill>
                <a:schemeClr val="dk1"/>
              </a:solidFill>
              <a:highlight>
                <a:srgbClr val="F4CCCC"/>
              </a:highlight>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Clr>
                <a:schemeClr val="dk1"/>
              </a:buClr>
              <a:buSzPts val="1100"/>
              <a:buFont typeface="Arial"/>
              <a:buNone/>
            </a:pPr>
            <a:r>
              <a:rPr lang="en-GB">
                <a:solidFill>
                  <a:schemeClr val="dk1"/>
                </a:solidFill>
              </a:rPr>
              <a:t>With its largest product, Google Assistant, it is clear that Google has now, actively embraced </a:t>
            </a:r>
            <a:r>
              <a:rPr b="1" lang="en-GB">
                <a:solidFill>
                  <a:schemeClr val="dk1"/>
                </a:solidFill>
              </a:rPr>
              <a:t>Artificial Intelligence(AI)</a:t>
            </a:r>
            <a:r>
              <a:rPr lang="en-GB">
                <a:solidFill>
                  <a:schemeClr val="dk1"/>
                </a:solidFill>
              </a:rPr>
              <a:t> technology and Pichai has been leading from the front in this area. </a:t>
            </a:r>
            <a:endParaRPr b="1">
              <a:solidFill>
                <a:schemeClr val="dk1"/>
              </a:solidFill>
              <a:highlight>
                <a:srgbClr val="F4CCCC"/>
              </a:highlight>
            </a:endParaRPr>
          </a:p>
        </p:txBody>
      </p:sp>
      <p:sp>
        <p:nvSpPr>
          <p:cNvPr id="107" name="Google Shape;107;p19"/>
          <p:cNvSpPr txBox="1"/>
          <p:nvPr>
            <p:ph idx="2" type="body"/>
          </p:nvPr>
        </p:nvSpPr>
        <p:spPr>
          <a:xfrm>
            <a:off x="4832400" y="245450"/>
            <a:ext cx="3999900" cy="48198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en-GB">
                <a:solidFill>
                  <a:schemeClr val="dk1"/>
                </a:solidFill>
                <a:highlight>
                  <a:srgbClr val="FFF2CC"/>
                </a:highlight>
              </a:rPr>
              <a:t>He is believed to have said that AI is </a:t>
            </a:r>
            <a:r>
              <a:rPr b="1" lang="en-GB">
                <a:solidFill>
                  <a:schemeClr val="dk1"/>
                </a:solidFill>
                <a:highlight>
                  <a:srgbClr val="FFF2CC"/>
                </a:highlight>
              </a:rPr>
              <a:t>“One of the most important things that humanity is working on. It’s more profound that, I don't know, electricity or fire.” </a:t>
            </a:r>
            <a:endParaRPr b="1">
              <a:solidFill>
                <a:schemeClr val="dk1"/>
              </a:solidFill>
              <a:highlight>
                <a:srgbClr val="FFF2CC"/>
              </a:highlight>
            </a:endParaRPr>
          </a:p>
          <a:p>
            <a:pPr indent="0" lvl="0" marL="0" rtl="0" algn="just">
              <a:spcBef>
                <a:spcPts val="1200"/>
              </a:spcBef>
              <a:spcAft>
                <a:spcPts val="0"/>
              </a:spcAft>
              <a:buClr>
                <a:schemeClr val="dk1"/>
              </a:buClr>
              <a:buSzPts val="1100"/>
              <a:buFont typeface="Arial"/>
              <a:buNone/>
            </a:pPr>
            <a:r>
              <a:t/>
            </a:r>
            <a:endParaRPr b="1">
              <a:solidFill>
                <a:schemeClr val="dk1"/>
              </a:solidFill>
              <a:highlight>
                <a:srgbClr val="FFF2CC"/>
              </a:highlight>
            </a:endParaRPr>
          </a:p>
          <a:p>
            <a:pPr indent="0" lvl="0" marL="0" rtl="0" algn="just">
              <a:spcBef>
                <a:spcPts val="1200"/>
              </a:spcBef>
              <a:spcAft>
                <a:spcPts val="0"/>
              </a:spcAft>
              <a:buClr>
                <a:schemeClr val="dk1"/>
              </a:buClr>
              <a:buSzPts val="1100"/>
              <a:buFont typeface="Arial"/>
              <a:buNone/>
            </a:pPr>
            <a:r>
              <a:rPr b="1" lang="en-GB" sz="1350">
                <a:solidFill>
                  <a:schemeClr val="dk1"/>
                </a:solidFill>
                <a:highlight>
                  <a:srgbClr val="FCE5CD"/>
                </a:highlight>
              </a:rPr>
              <a:t>Artificial Intelligence</a:t>
            </a:r>
            <a:r>
              <a:rPr b="1" lang="en-GB" sz="1150">
                <a:solidFill>
                  <a:schemeClr val="dk1"/>
                </a:solidFill>
                <a:highlight>
                  <a:srgbClr val="FCE5CD"/>
                </a:highlight>
              </a:rPr>
              <a:t> is the simulation of human intelligence processes by machines, especially computer systems. Specific applications of AI include </a:t>
            </a:r>
            <a:r>
              <a:rPr b="1" lang="en-GB" sz="1150">
                <a:solidFill>
                  <a:schemeClr val="dk1"/>
                </a:solidFill>
                <a:highlight>
                  <a:srgbClr val="FCE5CD"/>
                </a:highlight>
                <a:uFill>
                  <a:noFill/>
                </a:uFill>
                <a:hlinkClick r:id="rId3">
                  <a:extLst>
                    <a:ext uri="{A12FA001-AC4F-418D-AE19-62706E023703}">
                      <ahyp:hlinkClr val="tx"/>
                    </a:ext>
                  </a:extLst>
                </a:hlinkClick>
              </a:rPr>
              <a:t>expert systems</a:t>
            </a:r>
            <a:r>
              <a:rPr b="1" lang="en-GB" sz="1150">
                <a:solidFill>
                  <a:schemeClr val="dk1"/>
                </a:solidFill>
                <a:highlight>
                  <a:srgbClr val="FCE5CD"/>
                </a:highlight>
              </a:rPr>
              <a:t>, natural language processing, speech recognition and </a:t>
            </a:r>
            <a:r>
              <a:rPr b="1" lang="en-GB" sz="1150">
                <a:solidFill>
                  <a:schemeClr val="dk1"/>
                </a:solidFill>
                <a:highlight>
                  <a:srgbClr val="FCE5CD"/>
                </a:highlight>
                <a:uFill>
                  <a:noFill/>
                </a:uFill>
                <a:hlinkClick r:id="rId4">
                  <a:extLst>
                    <a:ext uri="{A12FA001-AC4F-418D-AE19-62706E023703}">
                      <ahyp:hlinkClr val="tx"/>
                    </a:ext>
                  </a:extLst>
                </a:hlinkClick>
              </a:rPr>
              <a:t>machine vision</a:t>
            </a:r>
            <a:r>
              <a:rPr b="1" lang="en-GB" sz="1150">
                <a:solidFill>
                  <a:schemeClr val="dk1"/>
                </a:solidFill>
                <a:highlight>
                  <a:srgbClr val="FCE5CD"/>
                </a:highlight>
              </a:rPr>
              <a:t>.</a:t>
            </a:r>
            <a:endParaRPr b="1" sz="1150">
              <a:solidFill>
                <a:schemeClr val="dk1"/>
              </a:solidFill>
              <a:highlight>
                <a:srgbClr val="FCE5CD"/>
              </a:highlight>
            </a:endParaRPr>
          </a:p>
          <a:p>
            <a:pPr indent="0" lvl="0" marL="0" rtl="0" algn="just">
              <a:spcBef>
                <a:spcPts val="1200"/>
              </a:spcBef>
              <a:spcAft>
                <a:spcPts val="0"/>
              </a:spcAft>
              <a:buClr>
                <a:schemeClr val="dk1"/>
              </a:buClr>
              <a:buSzPts val="1100"/>
              <a:buFont typeface="Arial"/>
              <a:buNone/>
            </a:pPr>
            <a:r>
              <a:rPr b="1" lang="en-GB" sz="1350">
                <a:solidFill>
                  <a:schemeClr val="dk1"/>
                </a:solidFill>
                <a:highlight>
                  <a:srgbClr val="FCE5CD"/>
                </a:highlight>
              </a:rPr>
              <a:t>(https://searchenterpriseai.techtarget.com/)</a:t>
            </a:r>
            <a:endParaRPr b="1" sz="1350">
              <a:solidFill>
                <a:schemeClr val="dk1"/>
              </a:solidFill>
              <a:highlight>
                <a:srgbClr val="FCE5CD"/>
              </a:highlight>
            </a:endParaRPr>
          </a:p>
          <a:p>
            <a:pPr indent="0" lvl="0" marL="0" rtl="0" algn="l">
              <a:spcBef>
                <a:spcPts val="1200"/>
              </a:spcBef>
              <a:spcAft>
                <a:spcPts val="1200"/>
              </a:spcAft>
              <a:buNone/>
            </a:pPr>
            <a:r>
              <a:t/>
            </a:r>
            <a:endParaRPr b="1">
              <a:solidFill>
                <a:schemeClr val="dk1"/>
              </a:solidFill>
              <a:highlight>
                <a:srgbClr val="FCE5CD"/>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133875"/>
            <a:ext cx="8520600" cy="524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200"/>
              </a:spcAft>
              <a:buClr>
                <a:schemeClr val="dk1"/>
              </a:buClr>
              <a:buSzPts val="1100"/>
              <a:buFont typeface="Arial"/>
              <a:buNone/>
            </a:pPr>
            <a:r>
              <a:rPr b="1" lang="en-GB" sz="1700">
                <a:latin typeface="Times New Roman"/>
                <a:ea typeface="Times New Roman"/>
                <a:cs typeface="Times New Roman"/>
                <a:sym typeface="Times New Roman"/>
              </a:rPr>
              <a:t>Google’s  pervasiveness</a:t>
            </a:r>
            <a:endParaRPr b="1" sz="1588"/>
          </a:p>
        </p:txBody>
      </p:sp>
      <p:sp>
        <p:nvSpPr>
          <p:cNvPr id="113" name="Google Shape;113;p20"/>
          <p:cNvSpPr txBox="1"/>
          <p:nvPr>
            <p:ph idx="1" type="body"/>
          </p:nvPr>
        </p:nvSpPr>
        <p:spPr>
          <a:xfrm>
            <a:off x="311700" y="658275"/>
            <a:ext cx="4140000" cy="39105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en-GB" sz="1700">
                <a:solidFill>
                  <a:schemeClr val="dk1"/>
                </a:solidFill>
                <a:latin typeface="Times New Roman"/>
                <a:ea typeface="Times New Roman"/>
                <a:cs typeface="Times New Roman"/>
                <a:sym typeface="Times New Roman"/>
              </a:rPr>
              <a:t>Google’s  pervasiveness has raised fears of a world monopolised and controlled by large corporates such as Apple, Facebook, Amazon, And Google. Recent concerns about data privacy on social media sites such as facebook and    WhatsApp make it even more evident that unless customers consciously inform themselves and ask for control of their private data, corporations may use it for their own financial and political gain. </a:t>
            </a:r>
            <a:endParaRPr sz="1700">
              <a:solidFill>
                <a:schemeClr val="dk1"/>
              </a:solidFill>
              <a:latin typeface="Times New Roman"/>
              <a:ea typeface="Times New Roman"/>
              <a:cs typeface="Times New Roman"/>
              <a:sym typeface="Times New Roman"/>
            </a:endParaRPr>
          </a:p>
          <a:p>
            <a:pPr indent="0" lvl="0" marL="0" rtl="0" algn="just">
              <a:spcBef>
                <a:spcPts val="1200"/>
              </a:spcBef>
              <a:spcAft>
                <a:spcPts val="1200"/>
              </a:spcAft>
              <a:buNone/>
            </a:pPr>
            <a:r>
              <a:t/>
            </a:r>
            <a:endParaRPr b="1">
              <a:solidFill>
                <a:schemeClr val="dk1"/>
              </a:solidFill>
              <a:highlight>
                <a:srgbClr val="FFF2CC"/>
              </a:highlight>
            </a:endParaRPr>
          </a:p>
        </p:txBody>
      </p:sp>
      <p:sp>
        <p:nvSpPr>
          <p:cNvPr id="114" name="Google Shape;114;p20"/>
          <p:cNvSpPr txBox="1"/>
          <p:nvPr>
            <p:ph idx="2" type="body"/>
          </p:nvPr>
        </p:nvSpPr>
        <p:spPr>
          <a:xfrm>
            <a:off x="5065400" y="1152475"/>
            <a:ext cx="37671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GB" sz="1300">
                <a:solidFill>
                  <a:schemeClr val="dk1"/>
                </a:solidFill>
              </a:rPr>
              <a:t>p</a:t>
            </a:r>
            <a:r>
              <a:rPr b="1" lang="en-GB" sz="1300">
                <a:solidFill>
                  <a:schemeClr val="dk1"/>
                </a:solidFill>
              </a:rPr>
              <a:t>ervasiveness :</a:t>
            </a:r>
            <a:r>
              <a:rPr lang="en-GB" sz="1300">
                <a:solidFill>
                  <a:schemeClr val="dk1"/>
                </a:solidFill>
              </a:rPr>
              <a:t> the quality of being present everywhere. </a:t>
            </a:r>
            <a:endParaRPr sz="1300">
              <a:solidFill>
                <a:schemeClr val="dk1"/>
              </a:solidFill>
            </a:endParaRPr>
          </a:p>
          <a:p>
            <a:pPr indent="0" lvl="0" marL="0" rtl="0" algn="just">
              <a:spcBef>
                <a:spcPts val="1200"/>
              </a:spcBef>
              <a:spcAft>
                <a:spcPts val="0"/>
              </a:spcAft>
              <a:buNone/>
            </a:pPr>
            <a:r>
              <a:t/>
            </a:r>
            <a:endParaRPr sz="1700">
              <a:solidFill>
                <a:schemeClr val="dk1"/>
              </a:solidFill>
            </a:endParaRPr>
          </a:p>
          <a:p>
            <a:pPr indent="0" lvl="0" marL="0" rtl="0" algn="just">
              <a:spcBef>
                <a:spcPts val="1200"/>
              </a:spcBef>
              <a:spcAft>
                <a:spcPts val="1200"/>
              </a:spcAft>
              <a:buClr>
                <a:schemeClr val="dk1"/>
              </a:buClr>
              <a:buSzPts val="1100"/>
              <a:buFont typeface="Arial"/>
              <a:buNone/>
            </a:pPr>
            <a:r>
              <a:rPr b="1" lang="en-GB" sz="1300">
                <a:solidFill>
                  <a:schemeClr val="dk1"/>
                </a:solidFill>
              </a:rPr>
              <a:t>monopolise: </a:t>
            </a:r>
            <a:r>
              <a:rPr b="1" lang="en-GB" sz="1300">
                <a:solidFill>
                  <a:schemeClr val="dk1"/>
                </a:solidFill>
                <a:latin typeface="Times New Roman"/>
                <a:ea typeface="Times New Roman"/>
                <a:cs typeface="Times New Roman"/>
                <a:sym typeface="Times New Roman"/>
              </a:rPr>
              <a:t>in business, to control something completely and to prevent other people having any effect on what happens </a:t>
            </a:r>
            <a:endParaRPr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122725"/>
            <a:ext cx="7286400" cy="479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200"/>
              </a:spcAft>
              <a:buClr>
                <a:schemeClr val="dk1"/>
              </a:buClr>
              <a:buSzPts val="1100"/>
              <a:buFont typeface="Arial"/>
              <a:buNone/>
            </a:pPr>
            <a:r>
              <a:rPr b="1" lang="en-GB" sz="1800">
                <a:latin typeface="Times New Roman"/>
                <a:ea typeface="Times New Roman"/>
                <a:cs typeface="Times New Roman"/>
                <a:sym typeface="Times New Roman"/>
              </a:rPr>
              <a:t>T</a:t>
            </a:r>
            <a:r>
              <a:rPr b="1" lang="en-GB" sz="2200">
                <a:latin typeface="Times New Roman"/>
                <a:ea typeface="Times New Roman"/>
                <a:cs typeface="Times New Roman"/>
                <a:sym typeface="Times New Roman"/>
              </a:rPr>
              <a:t>echnology, </a:t>
            </a:r>
            <a:r>
              <a:rPr b="1" lang="en-GB" sz="2000">
                <a:latin typeface="Times New Roman"/>
                <a:ea typeface="Times New Roman"/>
                <a:cs typeface="Times New Roman"/>
                <a:sym typeface="Times New Roman"/>
              </a:rPr>
              <a:t>like all other tools need to be used with care </a:t>
            </a:r>
            <a:endParaRPr b="1" sz="820"/>
          </a:p>
        </p:txBody>
      </p:sp>
      <p:sp>
        <p:nvSpPr>
          <p:cNvPr id="120" name="Google Shape;120;p21"/>
          <p:cNvSpPr txBox="1"/>
          <p:nvPr>
            <p:ph idx="1" type="body"/>
          </p:nvPr>
        </p:nvSpPr>
        <p:spPr>
          <a:xfrm>
            <a:off x="311700" y="535550"/>
            <a:ext cx="3999900" cy="40332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Clr>
                <a:schemeClr val="dk1"/>
              </a:buClr>
              <a:buSzPts val="1100"/>
              <a:buFont typeface="Arial"/>
              <a:buNone/>
            </a:pPr>
            <a:r>
              <a:rPr lang="en-GB" sz="1800">
                <a:solidFill>
                  <a:schemeClr val="dk1"/>
                </a:solidFill>
                <a:latin typeface="Times New Roman"/>
                <a:ea typeface="Times New Roman"/>
                <a:cs typeface="Times New Roman"/>
                <a:sym typeface="Times New Roman"/>
              </a:rPr>
              <a:t>T</a:t>
            </a:r>
            <a:r>
              <a:rPr lang="en-GB" sz="2200">
                <a:solidFill>
                  <a:schemeClr val="dk1"/>
                </a:solidFill>
                <a:latin typeface="Times New Roman"/>
                <a:ea typeface="Times New Roman"/>
                <a:cs typeface="Times New Roman"/>
                <a:sym typeface="Times New Roman"/>
              </a:rPr>
              <a:t>echnology, </a:t>
            </a:r>
            <a:r>
              <a:rPr lang="en-GB" sz="2000">
                <a:solidFill>
                  <a:schemeClr val="dk1"/>
                </a:solidFill>
                <a:latin typeface="Times New Roman"/>
                <a:ea typeface="Times New Roman"/>
                <a:cs typeface="Times New Roman"/>
                <a:sym typeface="Times New Roman"/>
              </a:rPr>
              <a:t>like all other tools need to be used with care, and the benefits balanced with risk. While it is unlikely that the world will revert to the pre-google world in the near future, innovation in technology seems to be working towards, making it simple to use without letting it intrude into our personal space. </a:t>
            </a:r>
            <a:endParaRPr sz="20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21" name="Google Shape;121;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